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7" roundtripDataSignature="AMtx7mhF70RC94NiyZPlz/k42kYzOGjVB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creativecommons.org/licenses/by-sa/4.0/deed.nl" TargetMode="External"/><Relationship Id="rId3" Type="http://schemas.openxmlformats.org/officeDocument/2006/relationships/hyperlink" Target="https://creativecommons.org/licenses/by-sa/4.0/deed.nl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0" i="0" lang="nl-NL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Doel: zichtbaar maken en adresseren van het misconcept: </a:t>
            </a:r>
            <a:r>
              <a:rPr lang="nl-NL">
                <a:solidFill>
                  <a:schemeClr val="dk1"/>
                </a:solidFill>
              </a:rPr>
              <a:t>Leerlingen denken dat organismen groeien doordat hun individuele cellen groter worden.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nl-NL"/>
              <a:t>Laat leerlingen eerst in stilte bij elke stelling bedenken en noteren: Is deze uitspraak juist of onjuist? Waarom is dat zo? </a:t>
            </a:r>
            <a:endParaRPr/>
          </a:p>
          <a:p>
            <a:pPr indent="-2984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nl-NL"/>
              <a:t>Laat leerlingen in tweetallen of groepjes hun standpunten en onderbouwingen uitwisselen. Loop zelf rond en luister mee, moedig toelichtingen aan. </a:t>
            </a:r>
            <a:endParaRPr/>
          </a:p>
          <a:p>
            <a:pPr indent="-2984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nl-NL"/>
              <a:t>Bespreek klassikaal waarom de uitspraak van Sara juist is en waarom de uitspraken van Noa, Anne en Adam niet juist zijn.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>
                <a:solidFill>
                  <a:schemeClr val="dk1"/>
                </a:solidFill>
              </a:rPr>
              <a:t>© 2025 Joska de Kroon voor Kennisbank Misconcepten in de Biologie |</a:t>
            </a:r>
            <a:r>
              <a:rPr lang="nl-NL">
                <a:solidFill>
                  <a:schemeClr val="dk1"/>
                </a:solidFill>
                <a:uFill>
                  <a:noFill/>
                </a:uFill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nl-NL" u="sng">
                <a:solidFill>
                  <a:schemeClr val="hlink"/>
                </a:solidFill>
                <a:hlinkClick r:id="rId3"/>
              </a:rPr>
              <a:t>CC BY-SA 4.0</a:t>
            </a:r>
            <a:endParaRPr u="sng">
              <a:solidFill>
                <a:schemeClr val="hlink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0" sz="180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2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8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0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03525" y="1418175"/>
            <a:ext cx="3999325" cy="21977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"/>
          <p:cNvSpPr/>
          <p:nvPr/>
        </p:nvSpPr>
        <p:spPr>
          <a:xfrm>
            <a:off x="1195399" y="97200"/>
            <a:ext cx="7388427" cy="623400"/>
          </a:xfrm>
          <a:prstGeom prst="wedgeRectCallout">
            <a:avLst>
              <a:gd fmla="val 7430" name="adj1"/>
              <a:gd fmla="val 158666" name="adj2"/>
            </a:avLst>
          </a:prstGeom>
          <a:solidFill>
            <a:srgbClr val="FFFFFF"/>
          </a:solidFill>
          <a:ln cap="flat" cmpd="sng" w="28575">
            <a:solidFill>
              <a:srgbClr val="4472C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"/>
          <p:cNvSpPr txBox="1"/>
          <p:nvPr/>
        </p:nvSpPr>
        <p:spPr>
          <a:xfrm>
            <a:off x="1195400" y="224250"/>
            <a:ext cx="7675747" cy="3692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nl-NL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Adam: </a:t>
            </a:r>
            <a:r>
              <a:rPr b="0" i="0" lang="nl-N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Een baby groeit doordat zijn cellen groter worden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"/>
          <p:cNvSpPr/>
          <p:nvPr/>
        </p:nvSpPr>
        <p:spPr>
          <a:xfrm>
            <a:off x="84197" y="1589038"/>
            <a:ext cx="2764200" cy="1281484"/>
          </a:xfrm>
          <a:prstGeom prst="wedgeRoundRectCallout">
            <a:avLst>
              <a:gd fmla="val 58113" name="adj1"/>
              <a:gd fmla="val -35504" name="adj2"/>
              <a:gd fmla="val 16667" name="adj3"/>
            </a:avLst>
          </a:prstGeom>
          <a:solidFill>
            <a:srgbClr val="FFFFFF"/>
          </a:solidFill>
          <a:ln cap="flat" cmpd="sng" w="28575">
            <a:solidFill>
              <a:srgbClr val="54813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318647" y="1753175"/>
            <a:ext cx="2295300" cy="9232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nl-NL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Noa: Als je veel eet, worden je cellen groter en groei je.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"/>
          <p:cNvSpPr/>
          <p:nvPr/>
        </p:nvSpPr>
        <p:spPr>
          <a:xfrm>
            <a:off x="6914850" y="1632852"/>
            <a:ext cx="2103900" cy="1654358"/>
          </a:xfrm>
          <a:prstGeom prst="wedgeRoundRectCallout">
            <a:avLst>
              <a:gd fmla="val -65257" name="adj1"/>
              <a:gd fmla="val -17825" name="adj2"/>
              <a:gd fmla="val 16667" name="adj3"/>
            </a:avLst>
          </a:prstGeom>
          <a:solidFill>
            <a:srgbClr val="FFFFFF"/>
          </a:solidFill>
          <a:ln cap="flat" cmpd="sng" w="28575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"/>
          <p:cNvSpPr txBox="1"/>
          <p:nvPr/>
        </p:nvSpPr>
        <p:spPr>
          <a:xfrm>
            <a:off x="7062447" y="1753175"/>
            <a:ext cx="1808700" cy="1200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nl-NL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Anne: Een muis heeft kleinere cellen dan een olifant.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"/>
          <p:cNvSpPr/>
          <p:nvPr/>
        </p:nvSpPr>
        <p:spPr>
          <a:xfrm>
            <a:off x="445325" y="4268775"/>
            <a:ext cx="7314718" cy="822300"/>
          </a:xfrm>
          <a:prstGeom prst="wedgeRectCallout">
            <a:avLst>
              <a:gd fmla="val 2255" name="adj1"/>
              <a:gd fmla="val -147276" name="adj2"/>
            </a:avLst>
          </a:prstGeom>
          <a:solidFill>
            <a:srgbClr val="FFFFFF"/>
          </a:solidFill>
          <a:ln cap="flat" cmpd="sng" w="28575">
            <a:solidFill>
              <a:srgbClr val="7030A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"/>
          <p:cNvSpPr txBox="1"/>
          <p:nvPr/>
        </p:nvSpPr>
        <p:spPr>
          <a:xfrm>
            <a:off x="445325" y="4500672"/>
            <a:ext cx="7386253" cy="3692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nl-NL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Sara: Een boom is groot omdat hij </a:t>
            </a:r>
            <a:r>
              <a:rPr lang="nl-NL" sz="1800">
                <a:latin typeface="Calibri"/>
                <a:ea typeface="Calibri"/>
                <a:cs typeface="Calibri"/>
                <a:sym typeface="Calibri"/>
              </a:rPr>
              <a:t>miljarden</a:t>
            </a:r>
            <a:r>
              <a:rPr b="0" i="0" lang="nl-NL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cellen heeft.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